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media/audio1.bin" ContentType="audio/unknown"/>
  <Override PartName="/ppt/media/audio2.bin" ContentType="audio/unknown"/>
  <Override PartName="/ppt/media/audio3.bin" ContentType="audio/unknown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9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10" Type="http://schemas.openxmlformats.org/officeDocument/2006/relationships/presProps" Target="presProps.xml"/><Relationship Id="rId5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printerSettings" Target="printerSettings/printerSettings1.bin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3900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208929"/>
            <a:ext cx="5458968" cy="10486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257800"/>
            <a:ext cx="5458968" cy="62179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90525"/>
            <a:ext cx="5504688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7B6D620-FDC9-3341-A3E2-81281280020A}" type="datetimeFigureOut">
              <a:rPr lang="en-US" smtClean="0"/>
              <a:t>2/26/13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8688" y="6356350"/>
            <a:ext cx="4736592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0DE749CA-F359-184E-975E-E3D2816057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6D620-FDC9-3341-A3E2-81281280020A}" type="datetimeFigureOut">
              <a:rPr lang="en-US" smtClean="0"/>
              <a:t>2/26/13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49CA-F359-184E-975E-E3D28160570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6D620-FDC9-3341-A3E2-81281280020A}" type="datetimeFigureOut">
              <a:rPr lang="en-US" smtClean="0"/>
              <a:t>2/26/13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49CA-F359-184E-975E-E3D28160570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6D620-FDC9-3341-A3E2-81281280020A}" type="datetimeFigureOut">
              <a:rPr lang="en-US" smtClean="0"/>
              <a:t>2/26/13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49CA-F359-184E-975E-E3D2816057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6D620-FDC9-3341-A3E2-81281280020A}" type="datetimeFigureOut">
              <a:rPr lang="en-US" smtClean="0"/>
              <a:t>2/26/13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49CA-F359-184E-975E-E3D2816057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52" y="990600"/>
            <a:ext cx="356616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6D620-FDC9-3341-A3E2-81281280020A}" type="datetimeFigureOut">
              <a:rPr lang="en-US" smtClean="0"/>
              <a:t>2/26/13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49CA-F359-184E-975E-E3D2816057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46811" y="268288"/>
            <a:ext cx="41148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1365" y="6124014"/>
            <a:ext cx="1752600" cy="365125"/>
          </a:xfrm>
        </p:spPr>
        <p:txBody>
          <a:bodyPr/>
          <a:lstStyle>
            <a:lvl1pPr algn="l">
              <a:defRPr/>
            </a:lvl1pPr>
          </a:lstStyle>
          <a:p>
            <a:fld id="{E7B6D620-FDC9-3341-A3E2-81281280020A}" type="datetimeFigureOut">
              <a:rPr lang="en-US" smtClean="0"/>
              <a:t>2/26/13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3863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49CA-F359-184E-975E-E3D28160570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760258" y="990600"/>
            <a:ext cx="4096512" cy="561181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6775" y="268288"/>
            <a:ext cx="1639457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6858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6D620-FDC9-3341-A3E2-81281280020A}" type="datetimeFigureOut">
              <a:rPr lang="en-US" smtClean="0"/>
              <a:t>2/26/13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49CA-F359-184E-975E-E3D2816057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35471" y="268288"/>
            <a:ext cx="720761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3006726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6D620-FDC9-3341-A3E2-81281280020A}" type="datetimeFigureOut">
              <a:rPr lang="en-US" smtClean="0"/>
              <a:t>2/26/13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49CA-F359-184E-975E-E3D28160570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352800" y="268288"/>
            <a:ext cx="47019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33528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57505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6D620-FDC9-3341-A3E2-81281280020A}" type="datetimeFigureOut">
              <a:rPr lang="en-US" smtClean="0"/>
              <a:t>2/26/13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49CA-F359-184E-975E-E3D2816057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799" y="1035424"/>
            <a:ext cx="1322295" cy="5090739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35424"/>
            <a:ext cx="6019800" cy="510978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6D620-FDC9-3341-A3E2-81281280020A}" type="datetimeFigureOut">
              <a:rPr lang="en-US" smtClean="0"/>
              <a:t>2/26/13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49CA-F359-184E-975E-E3D2816057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E7B6D620-FDC9-3341-A3E2-81281280020A}" type="datetimeFigureOut">
              <a:rPr lang="en-US" smtClean="0"/>
              <a:t>2/26/13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49CA-F359-184E-975E-E3D2816057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2560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399" y="4171950"/>
            <a:ext cx="5457919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5257799"/>
            <a:ext cx="5457918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89965"/>
            <a:ext cx="5499847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E7B6D620-FDC9-3341-A3E2-81281280020A}" type="datetimeFigureOut">
              <a:rPr lang="en-US" smtClean="0"/>
              <a:t>2/26/13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3847" y="6356350"/>
            <a:ext cx="473411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0DE749CA-F359-184E-975E-E3D28160570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200400" y="2877671"/>
            <a:ext cx="5646867" cy="12801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8423" y="914400"/>
            <a:ext cx="650837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8423" y="2209800"/>
            <a:ext cx="6508377" cy="3916363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E7B6D620-FDC9-3341-A3E2-81281280020A}" type="datetimeFigureOut">
              <a:rPr lang="en-US" smtClean="0"/>
              <a:t>2/26/13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8423" y="6356350"/>
            <a:ext cx="49268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1694" y="361016"/>
            <a:ext cx="506506" cy="365125"/>
          </a:xfrm>
        </p:spPr>
        <p:txBody>
          <a:bodyPr/>
          <a:lstStyle/>
          <a:p>
            <a:fld id="{0DE749CA-F359-184E-975E-E3D28160570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5" y="1976718"/>
            <a:ext cx="164592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58952" y="268288"/>
            <a:ext cx="1099073" cy="63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3429000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801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6356350"/>
            <a:ext cx="1622612" cy="365125"/>
          </a:xfrm>
        </p:spPr>
        <p:txBody>
          <a:bodyPr/>
          <a:lstStyle/>
          <a:p>
            <a:fld id="{E7B6D620-FDC9-3341-A3E2-81281280020A}" type="datetimeFigureOut">
              <a:rPr lang="en-US" smtClean="0"/>
              <a:t>2/26/13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53115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49CA-F359-184E-975E-E3D2816057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4773706"/>
            <a:ext cx="2971800" cy="184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354" y="3429001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354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1212" y="6104965"/>
            <a:ext cx="506506" cy="365125"/>
          </a:xfrm>
        </p:spPr>
        <p:txBody>
          <a:bodyPr/>
          <a:lstStyle/>
          <a:p>
            <a:fld id="{0DE749CA-F359-184E-975E-E3D28160570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4" y="268288"/>
            <a:ext cx="2971800" cy="443865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6D620-FDC9-3341-A3E2-81281280020A}" type="datetimeFigureOut">
              <a:rPr lang="en-US" smtClean="0"/>
              <a:t>2/26/13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49CA-F359-184E-975E-E3D2816057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883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79391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79391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6D620-FDC9-3341-A3E2-81281280020A}" type="datetimeFigureOut">
              <a:rPr lang="en-US" smtClean="0"/>
              <a:t>2/26/13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49CA-F359-184E-975E-E3D2816057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2214562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6D620-FDC9-3341-A3E2-81281280020A}" type="datetimeFigureOut">
              <a:rPr lang="en-US" smtClean="0"/>
              <a:t>2/26/13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49CA-F359-184E-975E-E3D28160570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57199" y="4224973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98659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E7B6D620-FDC9-3341-A3E2-81281280020A}" type="datetimeFigureOut">
              <a:rPr lang="en-US" smtClean="0"/>
              <a:t>2/26/13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356350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0DE749CA-F359-184E-975E-E3D28160570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0" r:id="rId18"/>
    <p:sldLayoutId id="2147483711" r:id="rId19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bin"/><Relationship Id="rId3" Type="http://schemas.openxmlformats.org/officeDocument/2006/relationships/audio" Target="../media/audio3.bin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Circulation and Immunity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Grade 7 – Ch. 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880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8"/>
            <a:ext cx="8229600" cy="757237"/>
          </a:xfrm>
        </p:spPr>
        <p:txBody>
          <a:bodyPr/>
          <a:lstStyle/>
          <a:p>
            <a:r>
              <a:rPr lang="en-US" dirty="0" smtClean="0"/>
              <a:t>Blood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98513"/>
            <a:ext cx="8229600" cy="5948362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3200" dirty="0" smtClean="0"/>
              <a:t>Functions of blood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200" dirty="0" smtClean="0"/>
              <a:t>Blood carries oxygen </a:t>
            </a:r>
            <a:r>
              <a:rPr lang="en-US" sz="3200" smtClean="0"/>
              <a:t>from            your </a:t>
            </a:r>
            <a:r>
              <a:rPr lang="en-US" sz="3200" dirty="0" smtClean="0"/>
              <a:t>lungs to your body cells, and carbon dioxide from your cells to your lungs to be exhaled.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200" dirty="0" smtClean="0"/>
              <a:t>Blood carries waste products from cells to your kidneys to be removed.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200" dirty="0" smtClean="0"/>
              <a:t>Blood transports nutrients to your body’s cells.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200" dirty="0" smtClean="0"/>
              <a:t>Cells and molecules in blood fight infections and heal wounds.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68040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388"/>
            <a:ext cx="8229600" cy="693737"/>
          </a:xfrm>
        </p:spPr>
        <p:txBody>
          <a:bodyPr/>
          <a:lstStyle/>
          <a:p>
            <a:r>
              <a:rPr lang="en-US" dirty="0" smtClean="0"/>
              <a:t>Blood </a:t>
            </a:r>
            <a:r>
              <a:rPr lang="en-US" sz="2400" dirty="0" smtClean="0"/>
              <a:t>(cont’d)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7950"/>
            <a:ext cx="8229600" cy="50673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 startAt="2"/>
            </a:pPr>
            <a:r>
              <a:rPr lang="en-US" sz="3200" dirty="0" smtClean="0"/>
              <a:t>Parts of blood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200" dirty="0" smtClean="0"/>
              <a:t>Plasma – liquid part of the blood.</a:t>
            </a:r>
          </a:p>
          <a:p>
            <a:pPr marL="1314450" lvl="2" indent="-514350"/>
            <a:r>
              <a:rPr lang="en-US" sz="2800" dirty="0" smtClean="0"/>
              <a:t>Made mostly of water</a:t>
            </a:r>
          </a:p>
          <a:p>
            <a:pPr marL="1314450" lvl="2" indent="-514350"/>
            <a:r>
              <a:rPr lang="en-US" sz="2800" dirty="0" smtClean="0"/>
              <a:t>Nutrients, minerals, and oxygen are dissolved in plasma.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200" dirty="0" smtClean="0"/>
              <a:t>Red blood cells supply your body with oxygen.</a:t>
            </a:r>
          </a:p>
          <a:p>
            <a:pPr marL="1314450" lvl="2" indent="-514350"/>
            <a:r>
              <a:rPr lang="en-US" sz="2800" dirty="0" smtClean="0"/>
              <a:t>Red blood cells contain </a:t>
            </a:r>
            <a:r>
              <a:rPr lang="en-US" sz="2800" b="1" i="1" dirty="0" smtClean="0">
                <a:solidFill>
                  <a:srgbClr val="FF0000"/>
                </a:solidFill>
              </a:rPr>
              <a:t>hemoglobin</a:t>
            </a:r>
            <a:r>
              <a:rPr lang="en-US" sz="2800" dirty="0" smtClean="0"/>
              <a:t>, which is a chemical that can carry oxygen and carbon dioxide.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44944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arp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8"/>
            <a:ext cx="8229600" cy="709612"/>
          </a:xfrm>
        </p:spPr>
        <p:txBody>
          <a:bodyPr/>
          <a:lstStyle/>
          <a:p>
            <a:r>
              <a:rPr lang="en-US" dirty="0" smtClean="0"/>
              <a:t>Blood </a:t>
            </a:r>
            <a:r>
              <a:rPr lang="en-US" sz="2400" dirty="0" smtClean="0"/>
              <a:t>(cont’d)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49325"/>
            <a:ext cx="8229600" cy="57023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sz="3200" b="1" i="1" dirty="0" smtClean="0"/>
              <a:t>White blood </a:t>
            </a:r>
            <a:r>
              <a:rPr lang="en-US" sz="3200" dirty="0" smtClean="0"/>
              <a:t>cells fight bacteria       and viruses.</a:t>
            </a:r>
          </a:p>
          <a:p>
            <a:r>
              <a:rPr lang="en-US" sz="3200" dirty="0" smtClean="0"/>
              <a:t>Your body reacts to invaders by increasing the number of white blood cells.</a:t>
            </a:r>
          </a:p>
          <a:p>
            <a:r>
              <a:rPr lang="en-US" sz="3200" dirty="0" smtClean="0"/>
              <a:t>White blood cells enter infected tissues, destroy bacteria and viruses, and absorb dead cells.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sz="3200" b="1" i="1" dirty="0" smtClean="0"/>
              <a:t>Platelets </a:t>
            </a:r>
            <a:r>
              <a:rPr lang="en-US" sz="3200" dirty="0" smtClean="0"/>
              <a:t>are irregularly shaped cell fragments that help clot blood.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45408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ubbl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138"/>
            <a:ext cx="8229600" cy="693737"/>
          </a:xfrm>
        </p:spPr>
        <p:txBody>
          <a:bodyPr/>
          <a:lstStyle/>
          <a:p>
            <a:r>
              <a:rPr lang="en-US" dirty="0" smtClean="0"/>
              <a:t>Blood </a:t>
            </a:r>
            <a:r>
              <a:rPr lang="en-US" sz="2400" dirty="0" smtClean="0"/>
              <a:t>(cont’d)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4200"/>
            <a:ext cx="8229600" cy="47498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 startAt="3"/>
            </a:pPr>
            <a:r>
              <a:rPr lang="en-US" sz="3200" dirty="0" smtClean="0"/>
              <a:t>Blood clotting – platelets and clotting factors plug up a wound.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dirty="0" smtClean="0"/>
              <a:t> </a:t>
            </a:r>
            <a:r>
              <a:rPr lang="en-US" sz="3200" b="1" i="1" dirty="0" smtClean="0"/>
              <a:t>Platelets</a:t>
            </a:r>
            <a:r>
              <a:rPr lang="en-US" sz="3200" dirty="0" smtClean="0"/>
              <a:t> stick to a wound and release chemicals.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dirty="0" smtClean="0"/>
              <a:t>Threadlike fibers, called </a:t>
            </a:r>
            <a:r>
              <a:rPr lang="en-US" sz="3200" b="1" i="1" dirty="0" smtClean="0"/>
              <a:t>fibrin</a:t>
            </a:r>
            <a:r>
              <a:rPr lang="en-US" sz="3200" dirty="0" smtClean="0"/>
              <a:t>, form a sticky net, which helps make a </a:t>
            </a:r>
            <a:r>
              <a:rPr lang="en-US" sz="3200" b="1" i="1" dirty="0" smtClean="0"/>
              <a:t>clot</a:t>
            </a:r>
            <a:r>
              <a:rPr lang="en-US" sz="3200" dirty="0" smtClean="0"/>
              <a:t>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dirty="0" smtClean="0"/>
              <a:t>Skin cells then begin the repair process.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31157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8"/>
            <a:ext cx="8229600" cy="614362"/>
          </a:xfrm>
        </p:spPr>
        <p:txBody>
          <a:bodyPr/>
          <a:lstStyle/>
          <a:p>
            <a:r>
              <a:rPr lang="en-US" dirty="0" smtClean="0"/>
              <a:t>Blood </a:t>
            </a:r>
            <a:r>
              <a:rPr lang="en-US" sz="2400" dirty="0" smtClean="0"/>
              <a:t>(cont’d)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1192213"/>
            <a:ext cx="8229600" cy="5395912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lphaUcPeriod" startAt="4"/>
            </a:pPr>
            <a:r>
              <a:rPr lang="en-US" sz="3200" dirty="0" smtClean="0"/>
              <a:t>Blood types – are </a:t>
            </a:r>
            <a:r>
              <a:rPr lang="en-US" sz="3200" i="1" dirty="0" smtClean="0"/>
              <a:t>chemical identification tags</a:t>
            </a:r>
            <a:r>
              <a:rPr lang="en-US" sz="3200" dirty="0" smtClean="0"/>
              <a:t> in the blood.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000" dirty="0" smtClean="0"/>
              <a:t>Types A, B, and AB are based on </a:t>
            </a:r>
            <a:r>
              <a:rPr lang="en-US" sz="3000" b="1" i="1" dirty="0" smtClean="0"/>
              <a:t>antigens (proteins)</a:t>
            </a:r>
            <a:r>
              <a:rPr lang="en-US" sz="3000" dirty="0" smtClean="0"/>
              <a:t>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000" dirty="0" smtClean="0"/>
              <a:t>Type O has </a:t>
            </a:r>
            <a:r>
              <a:rPr lang="en-US" sz="3000" b="1" dirty="0" smtClean="0"/>
              <a:t>no antigens</a:t>
            </a:r>
            <a:r>
              <a:rPr lang="en-US" sz="3000" dirty="0" smtClean="0"/>
              <a:t>, and can donate blood to any type.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000" dirty="0" smtClean="0"/>
              <a:t>Type AB has </a:t>
            </a:r>
            <a:r>
              <a:rPr lang="en-US" sz="3000" b="1" dirty="0" smtClean="0"/>
              <a:t>no antibodies </a:t>
            </a:r>
            <a:r>
              <a:rPr lang="en-US" sz="3000" dirty="0" smtClean="0"/>
              <a:t>(chemicals that “fight” antigens), so it can receive blood from any type.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000" b="1" dirty="0" smtClean="0"/>
              <a:t>Rh factor </a:t>
            </a:r>
            <a:r>
              <a:rPr lang="en-US" sz="3000" dirty="0"/>
              <a:t>is another chemical identification tag in blood.</a:t>
            </a:r>
          </a:p>
        </p:txBody>
      </p:sp>
    </p:spTree>
    <p:extLst>
      <p:ext uri="{BB962C8B-B14F-4D97-AF65-F5344CB8AC3E}">
        <p14:creationId xmlns:p14="http://schemas.microsoft.com/office/powerpoint/2010/main" val="2353366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8"/>
            <a:ext cx="8229600" cy="741362"/>
          </a:xfrm>
        </p:spPr>
        <p:txBody>
          <a:bodyPr/>
          <a:lstStyle/>
          <a:p>
            <a:r>
              <a:rPr lang="en-US" dirty="0" smtClean="0"/>
              <a:t>Blood </a:t>
            </a:r>
            <a:r>
              <a:rPr lang="en-US" sz="2400" dirty="0" smtClean="0"/>
              <a:t>(cont’d)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1033463"/>
            <a:ext cx="8229600" cy="5395912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lphaUcPeriod" startAt="5"/>
            </a:pPr>
            <a:r>
              <a:rPr lang="en-US" sz="3200" b="1" dirty="0" smtClean="0"/>
              <a:t>Blood Diseases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000" dirty="0" smtClean="0"/>
              <a:t>Anemia affects red blood cells</a:t>
            </a:r>
          </a:p>
          <a:p>
            <a:pPr marL="1314450" lvl="2" indent="-514350"/>
            <a:r>
              <a:rPr lang="en-US" sz="2600" dirty="0" smtClean="0"/>
              <a:t>Body tissues can’t get enough oxygen and are unable to carry on usual activities.</a:t>
            </a:r>
          </a:p>
          <a:p>
            <a:pPr marL="1314450" lvl="2" indent="-514350"/>
            <a:r>
              <a:rPr lang="en-US" sz="2600" dirty="0" smtClean="0"/>
              <a:t>Causes include a loss of large amounts of blood, diet lacking in iron, or heredity.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000" dirty="0" smtClean="0"/>
              <a:t>Leukemia affects white blood cells</a:t>
            </a:r>
          </a:p>
          <a:p>
            <a:pPr marL="1314450" lvl="2" indent="-514350"/>
            <a:r>
              <a:rPr lang="en-US" sz="2600" dirty="0" smtClean="0"/>
              <a:t>Immature white blood cells are  made in excessive numbers.</a:t>
            </a:r>
          </a:p>
          <a:p>
            <a:pPr marL="1314450" lvl="2" indent="-514350"/>
            <a:r>
              <a:rPr lang="en-US" sz="2600" dirty="0" smtClean="0"/>
              <a:t>The excess cells don’t fight infection well; they fill the bone marrow crowding out normal cells.</a:t>
            </a:r>
          </a:p>
        </p:txBody>
      </p:sp>
    </p:spTree>
    <p:extLst>
      <p:ext uri="{BB962C8B-B14F-4D97-AF65-F5344CB8AC3E}">
        <p14:creationId xmlns:p14="http://schemas.microsoft.com/office/powerpoint/2010/main" val="2725536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Plaza.thmx</Template>
  <TotalTime>50</TotalTime>
  <Words>385</Words>
  <Application>Microsoft Macintosh PowerPoint</Application>
  <PresentationFormat>On-screen Show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Plaza</vt:lpstr>
      <vt:lpstr>Circulation and Immunity</vt:lpstr>
      <vt:lpstr>Blood</vt:lpstr>
      <vt:lpstr>Blood (cont’d)</vt:lpstr>
      <vt:lpstr>Blood (cont’d)</vt:lpstr>
      <vt:lpstr>Blood (cont’d)</vt:lpstr>
      <vt:lpstr>Blood (cont’d)</vt:lpstr>
      <vt:lpstr>Blood (cont’d)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Circulation and Immunity</dc:title>
  <dc:creator>Denice Fogel User</dc:creator>
  <cp:lastModifiedBy>Denice Fogel User</cp:lastModifiedBy>
  <cp:revision>13</cp:revision>
  <dcterms:created xsi:type="dcterms:W3CDTF">2013-02-27T00:53:14Z</dcterms:created>
  <dcterms:modified xsi:type="dcterms:W3CDTF">2013-02-27T01:43:49Z</dcterms:modified>
</cp:coreProperties>
</file>